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60" r:id="rId4"/>
    <p:sldId id="261" r:id="rId5"/>
    <p:sldId id="318" r:id="rId6"/>
    <p:sldId id="339" r:id="rId7"/>
    <p:sldId id="330" r:id="rId8"/>
    <p:sldId id="336" r:id="rId9"/>
    <p:sldId id="258" r:id="rId10"/>
    <p:sldId id="325" r:id="rId11"/>
    <p:sldId id="323" r:id="rId12"/>
    <p:sldId id="326" r:id="rId13"/>
    <p:sldId id="327" r:id="rId14"/>
    <p:sldId id="328" r:id="rId15"/>
    <p:sldId id="324" r:id="rId16"/>
    <p:sldId id="331" r:id="rId17"/>
    <p:sldId id="332" r:id="rId18"/>
    <p:sldId id="333" r:id="rId19"/>
    <p:sldId id="335" r:id="rId20"/>
    <p:sldId id="337" r:id="rId21"/>
    <p:sldId id="338" r:id="rId22"/>
  </p:sldIdLst>
  <p:sldSz cx="12192000" cy="6858000"/>
  <p:notesSz cx="6858000" cy="9144000"/>
  <p:embeddedFontLst>
    <p:embeddedFont>
      <p:font typeface="Arial Black" panose="020B0A04020102020204" pitchFamily="34" charset="0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Helvetica Neue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318D51-86EE-4300-AF37-D1893FD06897}">
  <a:tblStyle styleId="{CE318D51-86EE-4300-AF37-D1893FD068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6C31ED-FC21-479E-A100-0480358EE9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8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60915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9807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05469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4221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79506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17682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05963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2618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7930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61520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303970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c4bc19b72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Stack exchange but for RC specifically</a:t>
            </a:r>
            <a:endParaRPr dirty="0"/>
          </a:p>
        </p:txBody>
      </p:sp>
      <p:sp>
        <p:nvSpPr>
          <p:cNvPr id="107" name="Google Shape;107;g11c4bc19b7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mailto:trevor.hall@colorado.edu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Summer_Camp_2023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crdds/event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sk.cyberinfrastructure.org/c/rmacc/65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459800" y="4960075"/>
            <a:ext cx="11289900" cy="11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</a:pPr>
            <a:r>
              <a:rPr lang="en-US" sz="5300" dirty="0"/>
              <a:t>Getting Help with Research Computing</a:t>
            </a:r>
            <a:endParaRPr sz="5300"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can I submit an effective ticket?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75651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4DF4-358F-9BFB-C2ED-54D7C8114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Helpdesk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/>
          <a:lstStyle/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Help! My code won’t run! Help!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 please,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C1259-B1D8-7F86-6EBE-1508951C6D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 am running into issues running my Python script. I am using a </a:t>
            </a:r>
            <a:r>
              <a:rPr lang="en-US" dirty="0" err="1"/>
              <a:t>conda</a:t>
            </a:r>
            <a:r>
              <a:rPr lang="en-US" dirty="0"/>
              <a:t> environment called </a:t>
            </a:r>
            <a:r>
              <a:rPr lang="en-US" dirty="0" err="1"/>
              <a:t>my_python_env</a:t>
            </a:r>
            <a:r>
              <a:rPr lang="en-US" dirty="0"/>
              <a:t> with the </a:t>
            </a:r>
            <a:r>
              <a:rPr lang="en-US" dirty="0" err="1"/>
              <a:t>pytorch</a:t>
            </a:r>
            <a:r>
              <a:rPr lang="en-US" dirty="0"/>
              <a:t> software, and I am receiving the following error. I am not sure how to troubleshoot. My job ID is 620350. Let me know what I can try!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0" i="0" dirty="0" err="1">
                <a:solidFill>
                  <a:srgbClr val="E74C3C"/>
                </a:solidFill>
                <a:effectLst/>
                <a:latin typeface="SFMono-Regular"/>
              </a:rPr>
              <a:t>srun</a:t>
            </a:r>
            <a:r>
              <a:rPr lang="en-US" b="0" i="0" dirty="0">
                <a:solidFill>
                  <a:srgbClr val="E74C3C"/>
                </a:solidFill>
                <a:effectLst/>
                <a:latin typeface="SFMono-Regular"/>
              </a:rPr>
              <a:t>: fatal: SLURM_MEM_PER_CPU, SLURM_MEM_PER_GPU, and SLURM_MEM_PER_NODE are mutually exclusive.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</p:spTree>
    <p:extLst>
      <p:ext uri="{BB962C8B-B14F-4D97-AF65-F5344CB8AC3E}">
        <p14:creationId xmlns:p14="http://schemas.microsoft.com/office/powerpoint/2010/main" val="623998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can I submit an effective ticket?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Provide detail!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Specify your goal, your Job ID (if applicable), and the issue you are encountering. </a:t>
            </a:r>
          </a:p>
          <a:p>
            <a:pPr marL="1422400" lvl="2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Specific error messages, error codes, or descriptions of behavior are all helpful. The more information you can provide, the better.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Provide job specifics!</a:t>
            </a:r>
          </a:p>
          <a:p>
            <a:pPr marL="1422400" lvl="2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Which environment or software are you using? What hardware are you taking advantage of? </a:t>
            </a:r>
            <a:r>
              <a:rPr lang="en-US" i="1" u="sng" dirty="0"/>
              <a:t>The more information you can provide, the better.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88009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4DF4-358F-9BFB-C2ED-54D7C8114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Helpdesk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 fontScale="85000" lnSpcReduction="20000"/>
          </a:bodyPr>
          <a:lstStyle/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Hello, I am having trouble running my job. My job ID is 620350. The job loads in 1 TB of data, on which I am running some scikit-learn operations. The job has a wall clock time of 96 hours.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C1259-B1D8-7F86-6EBE-1508951C6D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rc-help@colorado.edu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Hello, I am having trouble running my job. My job ID is 620350. The job loads in 1 TB of data, on which I am running some scikit-learn operations. I have provided a 10GB test dataset here. The job has a wall clock time of 96 hours, but can be run with the smaller dataset in two hours.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[attachment: File (10GB)]</a:t>
            </a:r>
          </a:p>
        </p:txBody>
      </p:sp>
    </p:spTree>
    <p:extLst>
      <p:ext uri="{BB962C8B-B14F-4D97-AF65-F5344CB8AC3E}">
        <p14:creationId xmlns:p14="http://schemas.microsoft.com/office/powerpoint/2010/main" val="226676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can I submit an effective ticket?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Provide detail!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Scale down your workflows for testing!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It is a challenge to quickly troubleshoot massive workflows, even for us. 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If you’d like us to test your workflows using data, please provide a reduced version of the data for testing purposes. 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endParaRPr lang="en-US" i="1" u="sng"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3845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4DF4-358F-9BFB-C2ED-54D7C8114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Helpdesk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 fontScale="62500" lnSpcReduction="20000"/>
          </a:bodyPr>
          <a:lstStyle/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trevor.hall@colorado.edu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 am running into issues running my Python script. I am using a </a:t>
            </a:r>
            <a:r>
              <a:rPr lang="en-US" dirty="0" err="1"/>
              <a:t>conda</a:t>
            </a:r>
            <a:r>
              <a:rPr lang="en-US" dirty="0"/>
              <a:t> environment called </a:t>
            </a:r>
            <a:r>
              <a:rPr lang="en-US" dirty="0" err="1"/>
              <a:t>my_python_env</a:t>
            </a:r>
            <a:r>
              <a:rPr lang="en-US" dirty="0"/>
              <a:t> with the </a:t>
            </a:r>
            <a:r>
              <a:rPr lang="en-US" dirty="0" err="1"/>
              <a:t>pytorch</a:t>
            </a:r>
            <a:r>
              <a:rPr lang="en-US" dirty="0"/>
              <a:t> software, and I am receiving the following error. I am not sure how to troubleshoot. My job ID is 620350. Let me know what I can try!</a:t>
            </a:r>
          </a:p>
          <a:p>
            <a:pPr marL="114300" indent="0">
              <a:buNone/>
            </a:pPr>
            <a:r>
              <a:rPr lang="en-US" b="0" i="0" dirty="0" err="1">
                <a:solidFill>
                  <a:srgbClr val="E74C3C"/>
                </a:solidFill>
                <a:effectLst/>
                <a:latin typeface="SFMono-Regular"/>
              </a:rPr>
              <a:t>srun</a:t>
            </a:r>
            <a:r>
              <a:rPr lang="en-US" b="0" i="0" dirty="0">
                <a:solidFill>
                  <a:srgbClr val="E74C3C"/>
                </a:solidFill>
                <a:effectLst/>
                <a:latin typeface="SFMono-Regular"/>
              </a:rPr>
              <a:t>: fatal: SLURM_MEM_PER_CPU, SLURM_MEM_PER_GPU, and SLURM_MEM_PER_NODE are mutually exclusive.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C1259-B1D8-7F86-6EBE-1508951C6D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3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 am running into issues running my Python script. I am using a </a:t>
            </a:r>
            <a:r>
              <a:rPr lang="en-US" dirty="0" err="1"/>
              <a:t>conda</a:t>
            </a:r>
            <a:r>
              <a:rPr lang="en-US" dirty="0"/>
              <a:t> environment called </a:t>
            </a:r>
            <a:r>
              <a:rPr lang="en-US" dirty="0" err="1"/>
              <a:t>my_python_env</a:t>
            </a:r>
            <a:r>
              <a:rPr lang="en-US" dirty="0"/>
              <a:t> with the </a:t>
            </a:r>
            <a:r>
              <a:rPr lang="en-US" dirty="0" err="1"/>
              <a:t>pytorch</a:t>
            </a:r>
            <a:r>
              <a:rPr lang="en-US" dirty="0"/>
              <a:t> software, and I am receiving the following error. I am not sure how to troubleshoot. My job ID is 620350. Let me know what I can try!</a:t>
            </a:r>
          </a:p>
          <a:p>
            <a:pPr marL="114300" indent="0">
              <a:buNone/>
            </a:pPr>
            <a:r>
              <a:rPr lang="en-US" b="0" i="0" dirty="0" err="1">
                <a:solidFill>
                  <a:srgbClr val="E74C3C"/>
                </a:solidFill>
                <a:effectLst/>
                <a:latin typeface="SFMono-Regular"/>
              </a:rPr>
              <a:t>srun</a:t>
            </a:r>
            <a:r>
              <a:rPr lang="en-US" b="0" i="0" dirty="0">
                <a:solidFill>
                  <a:srgbClr val="E74C3C"/>
                </a:solidFill>
                <a:effectLst/>
                <a:latin typeface="SFMono-Regular"/>
              </a:rPr>
              <a:t>: fatal: SLURM_MEM_PER_CPU, SLURM_MEM_PER_GPU, and SLURM_MEM_PER_NODE are mutually exclusive.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</p:spTree>
    <p:extLst>
      <p:ext uri="{BB962C8B-B14F-4D97-AF65-F5344CB8AC3E}">
        <p14:creationId xmlns:p14="http://schemas.microsoft.com/office/powerpoint/2010/main" val="4254761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can I submit an effective ticket?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Provide detail!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Scale down your workflows for testing!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Email our helpdesk!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We will be significantly more responsive to emails which arrive at our helpdesk than other inboxes. 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Please do not email us personally. If an issue is particularly urgent, please indicate ‘URGENT’ in the subject line of your ticket.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8424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4DF4-358F-9BFB-C2ED-54D7C8114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Helpdesk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Can you install </a:t>
            </a:r>
            <a:r>
              <a:rPr lang="en-US" dirty="0" err="1"/>
              <a:t>pytorch</a:t>
            </a:r>
            <a:r>
              <a:rPr lang="en-US" dirty="0"/>
              <a:t> for me?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C1259-B1D8-7F86-6EBE-1508951C6D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 am looking to utilize </a:t>
            </a:r>
            <a:r>
              <a:rPr lang="en-US" dirty="0" err="1"/>
              <a:t>PyTorch</a:t>
            </a:r>
            <a:r>
              <a:rPr lang="en-US" dirty="0"/>
              <a:t> to use in conjunction with AMD GPUs. I have tried an anaconda installation and have so far been unsuccessful. Could you please help me complete this install?</a:t>
            </a:r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</p:spTree>
    <p:extLst>
      <p:ext uri="{BB962C8B-B14F-4D97-AF65-F5344CB8AC3E}">
        <p14:creationId xmlns:p14="http://schemas.microsoft.com/office/powerpoint/2010/main" val="12882030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can I submit an effective ticket?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Provide detail!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Scale down your workflows for testing!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Email our helpdesk!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Try a few things, and let us know what you’ve tried!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We are not just being lazy – it helps us contextualize the issue. 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We would likely try the same things you have – if you can eliminate potential solutions, it will help us get to a solution more quickly.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5638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can I submit an effective ticket?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Provide detail!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Scale down your workflows for testing!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Email our helpdesk!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Try a few things, and let us know what you’ve tried!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7832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Getting Help with Research Computing</a:t>
            </a:r>
            <a:endParaRPr dirty="0"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  Instructor: Trevor Hall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Slides: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5"/>
              </a:rPr>
              <a:t>https://github.com/ResearchComputing/Summer_Camp_2023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Items We’ve Covered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What resources do I have available? 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How do I choose which resource is best?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How can I submit an effective ticket?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819528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Questions?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72FD3E-F1F8-D301-2B35-87CCAC75CD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476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 Goals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What resources do I have available? 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How do I choose which resource is best?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How can I submit an effective ticket?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Things to take note of: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2578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 dirty="0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HPC is comprised of confusing, ambiguous, highly nuanced concepts</a:t>
            </a: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CURC User Support is here to alleviate some of the confusion around HPC! </a:t>
            </a: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2250" y="1690825"/>
            <a:ext cx="2189200" cy="2736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7062550" y="3969500"/>
            <a:ext cx="2456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Helvetica Neue"/>
                <a:ea typeface="Helvetica Neue"/>
                <a:cs typeface="Helvetica Neue"/>
                <a:sym typeface="Helvetica Neue"/>
              </a:rPr>
              <a:t>Ask Questions!</a:t>
            </a:r>
            <a:endParaRPr sz="24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Help! I’m stuck, where do I go?</a:t>
            </a:r>
            <a:endParaRPr dirty="0"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External Resources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rgbClr val="1D1C1D"/>
                </a:solidFill>
              </a:rPr>
              <a:t>RMACC Cyber Infrastructure Portal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rgbClr val="1D1C1D"/>
                </a:solidFill>
              </a:rPr>
              <a:t>The Internet! (Man Pages, YouTube, etc.)</a:t>
            </a:r>
            <a:endParaRPr sz="19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When should I use these?</a:t>
            </a:r>
            <a:endParaRPr dirty="0"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endParaRPr lang="en-US" sz="2300" u="sng" dirty="0">
              <a:solidFill>
                <a:srgbClr val="1D1C1D"/>
              </a:solidFill>
            </a:endParaRP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rgbClr val="1D1C1D"/>
                </a:solidFill>
              </a:rPr>
              <a:t>Useful at any time! Check the documentation first when you run into issues.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External Resources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rgbClr val="1D1C1D"/>
                </a:solidFill>
              </a:rPr>
              <a:t>Useful for learning a new skill or initial troubleshooting. Great first place to look.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chemeClr val="tx1"/>
                </a:solidFill>
              </a:rPr>
              <a:t>Useful for quick, personalized assistance. </a:t>
            </a:r>
            <a:endParaRPr lang="en-US" sz="19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900" dirty="0">
                <a:solidFill>
                  <a:srgbClr val="1D1C1D"/>
                </a:solidFill>
              </a:rPr>
              <a:t>Useful for broad, long-term learning</a:t>
            </a:r>
            <a:endParaRPr lang="en-US" sz="1900" b="1" u="sng" dirty="0">
              <a:solidFill>
                <a:srgbClr val="1D1C1D"/>
              </a:solidFill>
            </a:endParaRPr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5625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Documentation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51AC00-B3DE-16E1-739C-0591D7438DB6}"/>
              </a:ext>
            </a:extLst>
          </p:cNvPr>
          <p:cNvSpPr txBox="1"/>
          <p:nvPr/>
        </p:nvSpPr>
        <p:spPr>
          <a:xfrm>
            <a:off x="838200" y="1494844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Located at: </a:t>
            </a:r>
            <a:r>
              <a:rPr lang="en-US" sz="2800" dirty="0">
                <a:hlinkClick r:id="rId3"/>
              </a:rPr>
              <a:t>https://curc.readthedocs.io/en/latest/</a:t>
            </a:r>
            <a:r>
              <a:rPr lang="en-US" sz="2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B8453-DA9A-18BE-4241-4996EB58BF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02" b="4503"/>
          <a:stretch/>
        </p:blipFill>
        <p:spPr>
          <a:xfrm>
            <a:off x="2422357" y="2018064"/>
            <a:ext cx="7283116" cy="400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5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CRDDS Trainings and Workshops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A083FB-30DE-69E5-A6EF-DA2D58A008F4}"/>
              </a:ext>
            </a:extLst>
          </p:cNvPr>
          <p:cNvSpPr txBox="1"/>
          <p:nvPr/>
        </p:nvSpPr>
        <p:spPr>
          <a:xfrm>
            <a:off x="912395" y="1526005"/>
            <a:ext cx="10367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View upcoming workshops at: </a:t>
            </a:r>
            <a:r>
              <a:rPr lang="en-US" sz="2400" dirty="0">
                <a:hlinkClick r:id="rId3"/>
              </a:rPr>
              <a:t>https://www.colorado.edu/crdds/events</a:t>
            </a:r>
            <a:r>
              <a:rPr lang="en-US" sz="24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566A0F-A21F-AF04-AA03-F0662B588F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427" r="34612" b="29181"/>
          <a:stretch/>
        </p:blipFill>
        <p:spPr>
          <a:xfrm>
            <a:off x="3100136" y="2136599"/>
            <a:ext cx="5991727" cy="363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58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838201" y="365125"/>
            <a:ext cx="8293768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 sz="4200" dirty="0"/>
              <a:t>External Resources - RMACC Cyber Infrastructure Portal</a:t>
            </a:r>
            <a:endParaRPr sz="4200" dirty="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https://ask.cyberinfrastructure.org/c/rmacc/65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forum provides opportunity for RMACC members to converse amongst themselves and with the larger, global research computing community.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“go to” general Q&amp;A platform for the global research computing community - researchers, facilitators, research software engineers, CI engineers, sys admins and others.</a:t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6431" y="471632"/>
            <a:ext cx="2558021" cy="1112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1315</Words>
  <Application>Microsoft Office PowerPoint</Application>
  <PresentationFormat>Widescreen</PresentationFormat>
  <Paragraphs>169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 Black</vt:lpstr>
      <vt:lpstr>Arial</vt:lpstr>
      <vt:lpstr>Helvetica Neue</vt:lpstr>
      <vt:lpstr>SFMono-Regular</vt:lpstr>
      <vt:lpstr>Calibri</vt:lpstr>
      <vt:lpstr>Office Theme</vt:lpstr>
      <vt:lpstr>Getting Help with Research Computing</vt:lpstr>
      <vt:lpstr>Getting Help with Research Computing</vt:lpstr>
      <vt:lpstr>Learning Goals</vt:lpstr>
      <vt:lpstr>Things to take note of:</vt:lpstr>
      <vt:lpstr>Help! I’m stuck, where do I go?</vt:lpstr>
      <vt:lpstr>When should I use these?</vt:lpstr>
      <vt:lpstr>Our Documentation</vt:lpstr>
      <vt:lpstr>CRDDS Trainings and Workshops</vt:lpstr>
      <vt:lpstr>External Resources - RMACC Cyber Infrastructure Portal</vt:lpstr>
      <vt:lpstr>How can I submit an effective ticket?</vt:lpstr>
      <vt:lpstr>Helpdesk Tickets</vt:lpstr>
      <vt:lpstr>How can I submit an effective ticket?</vt:lpstr>
      <vt:lpstr>Helpdesk Tickets</vt:lpstr>
      <vt:lpstr>How can I submit an effective ticket?</vt:lpstr>
      <vt:lpstr>Helpdesk Tickets</vt:lpstr>
      <vt:lpstr>How can I submit an effective ticket?</vt:lpstr>
      <vt:lpstr>Helpdesk Tickets</vt:lpstr>
      <vt:lpstr>How can I submit an effective ticket?</vt:lpstr>
      <vt:lpstr>How can I submit an effective ticket?</vt:lpstr>
      <vt:lpstr>Items We’ve Covered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Alpine: New User Seminar</dc:title>
  <dc:creator>Trevor Alan Hall</dc:creator>
  <cp:lastModifiedBy>Trevor Alan Hall</cp:lastModifiedBy>
  <cp:revision>16</cp:revision>
  <dcterms:modified xsi:type="dcterms:W3CDTF">2023-05-22T17:30:44Z</dcterms:modified>
</cp:coreProperties>
</file>